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Raleway"/>
      <p:regular r:id="rId21"/>
      <p:bold r:id="rId22"/>
      <p:italic r:id="rId23"/>
      <p:boldItalic r:id="rId24"/>
    </p:embeddedFont>
    <p:embeddedFont>
      <p:font typeface="Bitter"/>
      <p:regular r:id="rId25"/>
      <p:bold r:id="rId26"/>
      <p:italic r:id="rId27"/>
    </p:embeddedFont>
    <p:embeddedFont>
      <p:font typeface="Source Sans Pr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itter-bold.fntdata"/><Relationship Id="rId25" Type="http://schemas.openxmlformats.org/officeDocument/2006/relationships/font" Target="fonts/Bitter-regular.fntdata"/><Relationship Id="rId28" Type="http://schemas.openxmlformats.org/officeDocument/2006/relationships/font" Target="fonts/SourceSansPro-regular.fntdata"/><Relationship Id="rId27" Type="http://schemas.openxmlformats.org/officeDocument/2006/relationships/font" Target="fonts/Bitter-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SourceSansPr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SourceSansPro-boldItalic.fntdata"/><Relationship Id="rId30" Type="http://schemas.openxmlformats.org/officeDocument/2006/relationships/font" Target="fonts/SourceSansPro-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jp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Shape 55"/>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6" name="Shape 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2" name="Shape 1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Say something about else if, and even if the else if condition is true, the code would not run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Shape 1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 name="Shape 10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txBox="1"/>
          <p:nvPr>
            <p:ph type="ctrTitle"/>
          </p:nvPr>
        </p:nvSpPr>
        <p:spPr>
          <a:xfrm>
            <a:off x="485875" y="264475"/>
            <a:ext cx="8183700" cy="1473600"/>
          </a:xfrm>
          <a:prstGeom prst="rect">
            <a:avLst/>
          </a:prstGeom>
        </p:spPr>
        <p:txBody>
          <a:bodyPr anchorCtr="0" anchor="b"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Shape 12"/>
          <p:cNvSpPr txBox="1"/>
          <p:nvPr>
            <p:ph idx="1" type="subTitle"/>
          </p:nvPr>
        </p:nvSpPr>
        <p:spPr>
          <a:xfrm>
            <a:off x="485875" y="1738075"/>
            <a:ext cx="8183700" cy="861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Shape 1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7" name="Shape 47"/>
        <p:cNvGrpSpPr/>
        <p:nvPr/>
      </p:nvGrpSpPr>
      <p:grpSpPr>
        <a:xfrm>
          <a:off x="0" y="0"/>
          <a:ext cx="0" cy="0"/>
          <a:chOff x="0" y="0"/>
          <a:chExt cx="0" cy="0"/>
        </a:xfrm>
      </p:grpSpPr>
      <p:sp>
        <p:nvSpPr>
          <p:cNvPr id="48" name="Shape 48"/>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 name="Shape 49"/>
          <p:cNvSpPr txBox="1"/>
          <p:nvPr>
            <p:ph type="title"/>
          </p:nvPr>
        </p:nvSpPr>
        <p:spPr>
          <a:xfrm>
            <a:off x="311700" y="743001"/>
            <a:ext cx="8520600" cy="2006400"/>
          </a:xfrm>
          <a:prstGeom prst="rect">
            <a:avLst/>
          </a:prstGeom>
        </p:spPr>
        <p:txBody>
          <a:bodyPr anchorCtr="0" anchor="b" bIns="91425" lIns="91425" spcFirstLastPara="1" rIns="91425" wrap="square" tIns="91425"/>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p:txBody>
      </p:sp>
      <p:sp>
        <p:nvSpPr>
          <p:cNvPr id="50" name="Shape 50"/>
          <p:cNvSpPr txBox="1"/>
          <p:nvPr>
            <p:ph idx="1" type="body"/>
          </p:nvPr>
        </p:nvSpPr>
        <p:spPr>
          <a:xfrm>
            <a:off x="311700" y="2845182"/>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51" name="Shape 5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2" name="Shape 52"/>
        <p:cNvGrpSpPr/>
        <p:nvPr/>
      </p:nvGrpSpPr>
      <p:grpSpPr>
        <a:xfrm>
          <a:off x="0" y="0"/>
          <a:ext cx="0" cy="0"/>
          <a:chOff x="0" y="0"/>
          <a:chExt cx="0" cy="0"/>
        </a:xfrm>
      </p:grpSpPr>
      <p:sp>
        <p:nvSpPr>
          <p:cNvPr id="53" name="Shape 5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4" name="Shape 14"/>
        <p:cNvGrpSpPr/>
        <p:nvPr/>
      </p:nvGrpSpPr>
      <p:grpSpPr>
        <a:xfrm>
          <a:off x="0" y="0"/>
          <a:ext cx="0" cy="0"/>
          <a:chOff x="0" y="0"/>
          <a:chExt cx="0" cy="0"/>
        </a:xfrm>
      </p:grpSpPr>
      <p:sp>
        <p:nvSpPr>
          <p:cNvPr id="15" name="Shape 15"/>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 name="Shape 16"/>
          <p:cNvSpPr txBox="1"/>
          <p:nvPr>
            <p:ph type="title"/>
          </p:nvPr>
        </p:nvSpPr>
        <p:spPr>
          <a:xfrm>
            <a:off x="485875" y="1714500"/>
            <a:ext cx="8183700" cy="785700"/>
          </a:xfrm>
          <a:prstGeom prst="rect">
            <a:avLst/>
          </a:prstGeom>
        </p:spPr>
        <p:txBody>
          <a:bodyPr anchorCtr="0" anchor="b"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Shape 1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8" name="Shape 18"/>
        <p:cNvGrpSpPr/>
        <p:nvPr/>
      </p:nvGrpSpPr>
      <p:grpSpPr>
        <a:xfrm>
          <a:off x="0" y="0"/>
          <a:ext cx="0" cy="0"/>
          <a:chOff x="0" y="0"/>
          <a:chExt cx="0" cy="0"/>
        </a:xfrm>
      </p:grpSpPr>
      <p:sp>
        <p:nvSpPr>
          <p:cNvPr id="19" name="Shape 19"/>
          <p:cNvSpPr txBox="1"/>
          <p:nvPr>
            <p:ph type="title"/>
          </p:nvPr>
        </p:nvSpPr>
        <p:spPr>
          <a:xfrm>
            <a:off x="311700" y="445025"/>
            <a:ext cx="8520600" cy="623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Shape 20"/>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Shape 2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2" name="Shape 22"/>
        <p:cNvGrpSpPr/>
        <p:nvPr/>
      </p:nvGrpSpPr>
      <p:grpSpPr>
        <a:xfrm>
          <a:off x="0" y="0"/>
          <a:ext cx="0" cy="0"/>
          <a:chOff x="0" y="0"/>
          <a:chExt cx="0" cy="0"/>
        </a:xfrm>
      </p:grpSpPr>
      <p:sp>
        <p:nvSpPr>
          <p:cNvPr id="23" name="Shape 23"/>
          <p:cNvSpPr txBox="1"/>
          <p:nvPr>
            <p:ph type="title"/>
          </p:nvPr>
        </p:nvSpPr>
        <p:spPr>
          <a:xfrm>
            <a:off x="311700" y="445025"/>
            <a:ext cx="8520600" cy="623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Shape 24"/>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Shape 2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Shape 2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7" name="Shape 27"/>
        <p:cNvGrpSpPr/>
        <p:nvPr/>
      </p:nvGrpSpPr>
      <p:grpSpPr>
        <a:xfrm>
          <a:off x="0" y="0"/>
          <a:ext cx="0" cy="0"/>
          <a:chOff x="0" y="0"/>
          <a:chExt cx="0" cy="0"/>
        </a:xfrm>
      </p:grpSpPr>
      <p:sp>
        <p:nvSpPr>
          <p:cNvPr id="28" name="Shape 28"/>
          <p:cNvSpPr txBox="1"/>
          <p:nvPr>
            <p:ph type="title"/>
          </p:nvPr>
        </p:nvSpPr>
        <p:spPr>
          <a:xfrm>
            <a:off x="311700" y="445025"/>
            <a:ext cx="8520600" cy="623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Shape 2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0" name="Shape 30"/>
        <p:cNvGrpSpPr/>
        <p:nvPr/>
      </p:nvGrpSpPr>
      <p:grpSpPr>
        <a:xfrm>
          <a:off x="0" y="0"/>
          <a:ext cx="0" cy="0"/>
          <a:chOff x="0" y="0"/>
          <a:chExt cx="0" cy="0"/>
        </a:xfrm>
      </p:grpSpPr>
      <p:sp>
        <p:nvSpPr>
          <p:cNvPr id="31" name="Shape 31"/>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Shape 32"/>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Shape 3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accent2"/>
        </a:solidFill>
      </p:bgPr>
    </p:bg>
    <p:spTree>
      <p:nvGrpSpPr>
        <p:cNvPr id="34" name="Shape 34"/>
        <p:cNvGrpSpPr/>
        <p:nvPr/>
      </p:nvGrpSpPr>
      <p:grpSpPr>
        <a:xfrm>
          <a:off x="0" y="0"/>
          <a:ext cx="0" cy="0"/>
          <a:chOff x="0" y="0"/>
          <a:chExt cx="0" cy="0"/>
        </a:xfrm>
      </p:grpSpPr>
      <p:sp>
        <p:nvSpPr>
          <p:cNvPr id="35" name="Shape 35"/>
          <p:cNvSpPr txBox="1"/>
          <p:nvPr>
            <p:ph type="title"/>
          </p:nvPr>
        </p:nvSpPr>
        <p:spPr>
          <a:xfrm>
            <a:off x="490250" y="526350"/>
            <a:ext cx="56040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Shape 3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7" name="Shape 37"/>
        <p:cNvGrpSpPr/>
        <p:nvPr/>
      </p:nvGrpSpPr>
      <p:grpSpPr>
        <a:xfrm>
          <a:off x="0" y="0"/>
          <a:ext cx="0" cy="0"/>
          <a:chOff x="0" y="0"/>
          <a:chExt cx="0" cy="0"/>
        </a:xfrm>
      </p:grpSpPr>
      <p:sp>
        <p:nvSpPr>
          <p:cNvPr id="38" name="Shape 38"/>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9" name="Shape 39"/>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0" name="Shape 40"/>
          <p:cNvSpPr txBox="1"/>
          <p:nvPr>
            <p:ph type="title"/>
          </p:nvPr>
        </p:nvSpPr>
        <p:spPr>
          <a:xfrm>
            <a:off x="265500" y="1181700"/>
            <a:ext cx="4045200" cy="1533600"/>
          </a:xfrm>
          <a:prstGeom prst="rect">
            <a:avLst/>
          </a:prstGeom>
        </p:spPr>
        <p:txBody>
          <a:bodyPr anchorCtr="0" anchor="b"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Shape 41"/>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Shape 42"/>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3" name="Shape 4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4" name="Shape 44"/>
        <p:cNvGrpSpPr/>
        <p:nvPr/>
      </p:nvGrpSpPr>
      <p:grpSpPr>
        <a:xfrm>
          <a:off x="0" y="0"/>
          <a:ext cx="0" cy="0"/>
          <a:chOff x="0" y="0"/>
          <a:chExt cx="0" cy="0"/>
        </a:xfrm>
      </p:grpSpPr>
      <p:sp>
        <p:nvSpPr>
          <p:cNvPr id="45" name="Shape 45"/>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100"/>
              <a:buNone/>
              <a:defRPr sz="2100"/>
            </a:lvl1pPr>
          </a:lstStyle>
          <a:p/>
        </p:txBody>
      </p:sp>
      <p:sp>
        <p:nvSpPr>
          <p:cNvPr id="46" name="Shape 4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lum">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Shape 8"/>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p>
            <a:pPr indent="0" lvl="0" marL="0" algn="r">
              <a:spcBef>
                <a:spcPts val="0"/>
              </a:spcBef>
              <a:spcAft>
                <a:spcPts val="0"/>
              </a:spcAft>
              <a:buNone/>
            </a:pPr>
            <a:fld id="{00000000-1234-1234-1234-123412341234}" type="slidenum">
              <a:rPr lang="en" sz="1000">
                <a:solidFill>
                  <a:schemeClr val="lt2"/>
                </a:solidFill>
                <a:latin typeface="Source Sans Pro"/>
                <a:ea typeface="Source Sans Pro"/>
                <a:cs typeface="Source Sans Pro"/>
                <a:sym typeface="Source Sans Pro"/>
              </a:rPr>
              <a:t>‹#›</a:t>
            </a:fld>
            <a:endParaRPr sz="1000">
              <a:solidFill>
                <a:schemeClr val="lt2"/>
              </a:solidFill>
              <a:latin typeface="Source Sans Pro"/>
              <a:ea typeface="Source Sans Pro"/>
              <a:cs typeface="Source Sans Pro"/>
              <a:sym typeface="Source Sans Pr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Shape 58"/>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Lesson 1: Fundamentals of Programming</a:t>
            </a:r>
            <a:endParaRPr/>
          </a:p>
        </p:txBody>
      </p:sp>
      <p:sp>
        <p:nvSpPr>
          <p:cNvPr id="59" name="Shape 59"/>
          <p:cNvSpPr txBox="1"/>
          <p:nvPr>
            <p:ph idx="1" type="subTitle"/>
          </p:nvPr>
        </p:nvSpPr>
        <p:spPr>
          <a:xfrm>
            <a:off x="485875" y="1738075"/>
            <a:ext cx="8183700" cy="86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Fe Maidens Programming 2017-2018</a:t>
            </a:r>
            <a:endParaRPr/>
          </a:p>
        </p:txBody>
      </p:sp>
      <p:sp>
        <p:nvSpPr>
          <p:cNvPr id="60" name="Shape 60"/>
          <p:cNvSpPr txBox="1"/>
          <p:nvPr/>
        </p:nvSpPr>
        <p:spPr>
          <a:xfrm>
            <a:off x="485875" y="2776575"/>
            <a:ext cx="4745100" cy="1240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2400">
                <a:solidFill>
                  <a:srgbClr val="FFFFFF"/>
                </a:solidFill>
                <a:latin typeface="Source Sans Pro"/>
                <a:ea typeface="Source Sans Pro"/>
                <a:cs typeface="Source Sans Pro"/>
                <a:sym typeface="Source Sans Pro"/>
              </a:rPr>
              <a:t>Welcome </a:t>
            </a:r>
            <a:r>
              <a:rPr b="1" lang="en" sz="2400">
                <a:solidFill>
                  <a:srgbClr val="FFFFFF"/>
                </a:solidFill>
                <a:latin typeface="Source Sans Pro"/>
                <a:ea typeface="Source Sans Pro"/>
                <a:cs typeface="Source Sans Pro"/>
                <a:sym typeface="Source Sans Pro"/>
              </a:rPr>
              <a:t>Everyone! </a:t>
            </a:r>
            <a:endParaRPr b="1" sz="2400">
              <a:solidFill>
                <a:srgbClr val="FFFFFF"/>
              </a:solidFill>
              <a:latin typeface="Source Sans Pro"/>
              <a:ea typeface="Source Sans Pro"/>
              <a:cs typeface="Source Sans Pro"/>
              <a:sym typeface="Source Sans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Shape 126"/>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What if we want to control when the cannon shoots?</a:t>
            </a:r>
            <a:endParaRPr/>
          </a:p>
          <a:p>
            <a:pPr indent="0" lvl="0" marL="0" rtl="0">
              <a:spcBef>
                <a:spcPts val="0"/>
              </a:spcBef>
              <a:spcAft>
                <a:spcPts val="0"/>
              </a:spcAft>
              <a:buNone/>
            </a:pPr>
            <a:r>
              <a:t/>
            </a:r>
            <a:endParaRPr/>
          </a:p>
        </p:txBody>
      </p:sp>
      <p:sp>
        <p:nvSpPr>
          <p:cNvPr id="127" name="Shape 1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solidFill>
                <a:srgbClr val="000000"/>
              </a:solidFill>
            </a:endParaRPr>
          </a:p>
          <a:p>
            <a:pPr indent="0" lvl="0" marL="0" rtl="0">
              <a:spcBef>
                <a:spcPts val="1600"/>
              </a:spcBef>
              <a:spcAft>
                <a:spcPts val="1600"/>
              </a:spcAft>
              <a:buNone/>
            </a:pPr>
            <a:r>
              <a:rPr lang="en">
                <a:solidFill>
                  <a:srgbClr val="000000"/>
                </a:solidFill>
              </a:rPr>
              <a:t>Let’s say we only want the cannon to shoot the ball if the cannon is lined up with the goal. That way, the ball will go in every time! In programming, this is a way that we use </a:t>
            </a:r>
            <a:r>
              <a:rPr b="1" lang="en">
                <a:solidFill>
                  <a:srgbClr val="000000"/>
                </a:solidFill>
              </a:rPr>
              <a:t>logic. </a:t>
            </a:r>
            <a:endParaRPr b="1">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Shape 132"/>
          <p:cNvSpPr txBox="1"/>
          <p:nvPr>
            <p:ph type="title"/>
          </p:nvPr>
        </p:nvSpPr>
        <p:spPr>
          <a:xfrm>
            <a:off x="311700" y="387800"/>
            <a:ext cx="8520600" cy="623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How do we use logic in programming?</a:t>
            </a:r>
            <a:endParaRPr/>
          </a:p>
        </p:txBody>
      </p:sp>
      <p:sp>
        <p:nvSpPr>
          <p:cNvPr id="133" name="Shape 1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To program, we will need to think logically. Let’s start with a simple example.</a:t>
            </a:r>
            <a:endParaRPr>
              <a:solidFill>
                <a:srgbClr val="000000"/>
              </a:solidFill>
            </a:endParaRPr>
          </a:p>
          <a:p>
            <a:pPr indent="0" lvl="0" marL="0">
              <a:spcBef>
                <a:spcPts val="1600"/>
              </a:spcBef>
              <a:spcAft>
                <a:spcPts val="0"/>
              </a:spcAft>
              <a:buNone/>
            </a:pPr>
            <a:r>
              <a:rPr lang="en">
                <a:solidFill>
                  <a:srgbClr val="000000"/>
                </a:solidFill>
              </a:rPr>
              <a:t>If (3 &gt; 4) {</a:t>
            </a:r>
            <a:endParaRPr>
              <a:solidFill>
                <a:srgbClr val="000000"/>
              </a:solidFill>
            </a:endParaRPr>
          </a:p>
          <a:p>
            <a:pPr indent="457200" lvl="0" marL="0">
              <a:spcBef>
                <a:spcPts val="1600"/>
              </a:spcBef>
              <a:spcAft>
                <a:spcPts val="0"/>
              </a:spcAft>
              <a:buNone/>
            </a:pPr>
            <a:r>
              <a:rPr lang="en">
                <a:solidFill>
                  <a:srgbClr val="000000"/>
                </a:solidFill>
              </a:rPr>
              <a:t>Print “Math is hard.”</a:t>
            </a:r>
            <a:endParaRPr>
              <a:solidFill>
                <a:srgbClr val="000000"/>
              </a:solidFill>
            </a:endParaRPr>
          </a:p>
          <a:p>
            <a:pPr indent="0" lvl="0" marL="0">
              <a:spcBef>
                <a:spcPts val="1600"/>
              </a:spcBef>
              <a:spcAft>
                <a:spcPts val="0"/>
              </a:spcAft>
              <a:buNone/>
            </a:pPr>
            <a:r>
              <a:rPr lang="en">
                <a:solidFill>
                  <a:srgbClr val="000000"/>
                </a:solidFill>
              </a:rPr>
              <a:t>}</a:t>
            </a:r>
            <a:endParaRPr>
              <a:solidFill>
                <a:srgbClr val="000000"/>
              </a:solidFill>
            </a:endParaRPr>
          </a:p>
          <a:p>
            <a:pPr indent="0" lvl="0" marL="0" rtl="0">
              <a:spcBef>
                <a:spcPts val="1600"/>
              </a:spcBef>
              <a:spcAft>
                <a:spcPts val="1600"/>
              </a:spcAft>
              <a:buNone/>
            </a:pPr>
            <a:r>
              <a:rPr lang="en">
                <a:solidFill>
                  <a:srgbClr val="000000"/>
                </a:solidFill>
              </a:rPr>
              <a:t>Would this piece of code print something? Since 3 is not greater than 4, the code inside the statement wouldn’t run. This process of evaluating if something is true or false is called a </a:t>
            </a:r>
            <a:r>
              <a:rPr b="1" lang="en">
                <a:solidFill>
                  <a:srgbClr val="000000"/>
                </a:solidFill>
              </a:rPr>
              <a:t>conditional</a:t>
            </a:r>
            <a:r>
              <a:rPr lang="en">
                <a:solidFill>
                  <a:srgbClr val="000000"/>
                </a:solidFill>
              </a:rPr>
              <a:t>.</a:t>
            </a:r>
            <a:endParaRPr>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Shape 138"/>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Conditionals</a:t>
            </a:r>
            <a:endParaRPr/>
          </a:p>
        </p:txBody>
      </p:sp>
      <p:sp>
        <p:nvSpPr>
          <p:cNvPr id="139" name="Shape 1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Let’s look at another example:</a:t>
            </a:r>
            <a:endParaRPr>
              <a:solidFill>
                <a:srgbClr val="000000"/>
              </a:solidFill>
            </a:endParaRPr>
          </a:p>
          <a:p>
            <a:pPr indent="0" lvl="0" marL="0" rtl="0">
              <a:spcBef>
                <a:spcPts val="1600"/>
              </a:spcBef>
              <a:spcAft>
                <a:spcPts val="0"/>
              </a:spcAft>
              <a:buNone/>
            </a:pPr>
            <a:r>
              <a:rPr lang="en">
                <a:solidFill>
                  <a:srgbClr val="000000"/>
                </a:solidFill>
              </a:rPr>
              <a:t>If it’s raining, we need an umbrella. Otherwise, we don’t. Makes sense, right? Let’s see what this looks like in pseudocode.</a:t>
            </a:r>
            <a:endParaRPr>
              <a:solidFill>
                <a:srgbClr val="000000"/>
              </a:solidFill>
            </a:endParaRPr>
          </a:p>
          <a:p>
            <a:pPr indent="0" lvl="0" marL="0" rtl="0">
              <a:spcBef>
                <a:spcPts val="1600"/>
              </a:spcBef>
              <a:spcAft>
                <a:spcPts val="0"/>
              </a:spcAft>
              <a:buNone/>
            </a:pPr>
            <a:r>
              <a:rPr lang="en">
                <a:solidFill>
                  <a:srgbClr val="000000"/>
                </a:solidFill>
              </a:rPr>
              <a:t>If (raining == true) {</a:t>
            </a:r>
            <a:endParaRPr>
              <a:solidFill>
                <a:srgbClr val="000000"/>
              </a:solidFill>
            </a:endParaRPr>
          </a:p>
          <a:p>
            <a:pPr indent="0" lvl="0" marL="0" rtl="0">
              <a:spcBef>
                <a:spcPts val="1600"/>
              </a:spcBef>
              <a:spcAft>
                <a:spcPts val="0"/>
              </a:spcAft>
              <a:buNone/>
            </a:pPr>
            <a:r>
              <a:rPr lang="en">
                <a:solidFill>
                  <a:srgbClr val="000000"/>
                </a:solidFill>
              </a:rPr>
              <a:t>	Bring an umbrella</a:t>
            </a:r>
            <a:endParaRPr>
              <a:solidFill>
                <a:srgbClr val="000000"/>
              </a:solidFill>
            </a:endParaRPr>
          </a:p>
          <a:p>
            <a:pPr indent="0" lvl="0" marL="0" rtl="0">
              <a:spcBef>
                <a:spcPts val="1600"/>
              </a:spcBef>
              <a:spcAft>
                <a:spcPts val="0"/>
              </a:spcAft>
              <a:buNone/>
            </a:pPr>
            <a:r>
              <a:rPr lang="en">
                <a:solidFill>
                  <a:srgbClr val="000000"/>
                </a:solidFill>
              </a:rPr>
              <a:t>}</a:t>
            </a:r>
            <a:endParaRPr>
              <a:solidFill>
                <a:srgbClr val="000000"/>
              </a:solidFill>
            </a:endParaRPr>
          </a:p>
          <a:p>
            <a:pPr indent="0" lvl="0" marL="0" rtl="0">
              <a:spcBef>
                <a:spcPts val="1600"/>
              </a:spcBef>
              <a:spcAft>
                <a:spcPts val="1600"/>
              </a:spcAft>
              <a:buNone/>
            </a:pPr>
            <a:r>
              <a:t/>
            </a:r>
            <a:endParaRPr>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Shape 14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Conditionals cont.</a:t>
            </a:r>
            <a:endParaRPr/>
          </a:p>
        </p:txBody>
      </p:sp>
      <p:sp>
        <p:nvSpPr>
          <p:cNvPr id="145" name="Shape 1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When the condition is false, the code will either do nothing, or progress to something called an else statement. Say it’s not raining, so we will wear flip flops. </a:t>
            </a:r>
            <a:endParaRPr>
              <a:solidFill>
                <a:srgbClr val="000000"/>
              </a:solidFill>
            </a:endParaRPr>
          </a:p>
          <a:p>
            <a:pPr indent="0" lvl="0" marL="0">
              <a:spcBef>
                <a:spcPts val="1600"/>
              </a:spcBef>
              <a:spcAft>
                <a:spcPts val="0"/>
              </a:spcAft>
              <a:buNone/>
            </a:pPr>
            <a:r>
              <a:rPr lang="en">
                <a:solidFill>
                  <a:srgbClr val="000000"/>
                </a:solidFill>
              </a:rPr>
              <a:t>To add this into our code, we insert “else”: </a:t>
            </a:r>
            <a:endParaRPr>
              <a:solidFill>
                <a:srgbClr val="000000"/>
              </a:solidFill>
            </a:endParaRPr>
          </a:p>
          <a:p>
            <a:pPr indent="0" lvl="0" marL="0">
              <a:lnSpc>
                <a:spcPct val="100000"/>
              </a:lnSpc>
              <a:spcBef>
                <a:spcPts val="1600"/>
              </a:spcBef>
              <a:spcAft>
                <a:spcPts val="0"/>
              </a:spcAft>
              <a:buNone/>
            </a:pPr>
            <a:r>
              <a:rPr lang="en">
                <a:solidFill>
                  <a:srgbClr val="000000"/>
                </a:solidFill>
              </a:rPr>
              <a:t>	</a:t>
            </a:r>
            <a:r>
              <a:rPr lang="en" sz="1400">
                <a:solidFill>
                  <a:schemeClr val="dk2"/>
                </a:solidFill>
              </a:rPr>
              <a:t>If (raining == true){</a:t>
            </a:r>
            <a:endParaRPr sz="1400">
              <a:solidFill>
                <a:schemeClr val="dk2"/>
              </a:solidFill>
            </a:endParaRPr>
          </a:p>
          <a:p>
            <a:pPr indent="0" lvl="0" marL="0">
              <a:lnSpc>
                <a:spcPct val="100000"/>
              </a:lnSpc>
              <a:spcBef>
                <a:spcPts val="1600"/>
              </a:spcBef>
              <a:spcAft>
                <a:spcPts val="0"/>
              </a:spcAft>
              <a:buClr>
                <a:schemeClr val="dk2"/>
              </a:buClr>
              <a:buSzPts val="1100"/>
              <a:buFont typeface="Arial"/>
              <a:buNone/>
            </a:pPr>
            <a:r>
              <a:rPr lang="en" sz="1400">
                <a:solidFill>
                  <a:schemeClr val="dk2"/>
                </a:solidFill>
              </a:rPr>
              <a:t> 		Bring an umbrella</a:t>
            </a:r>
            <a:endParaRPr sz="1400">
              <a:solidFill>
                <a:schemeClr val="dk2"/>
              </a:solidFill>
            </a:endParaRPr>
          </a:p>
          <a:p>
            <a:pPr indent="457200" lvl="0" marL="0" rtl="0">
              <a:lnSpc>
                <a:spcPct val="100000"/>
              </a:lnSpc>
              <a:spcBef>
                <a:spcPts val="1600"/>
              </a:spcBef>
              <a:spcAft>
                <a:spcPts val="0"/>
              </a:spcAft>
              <a:buNone/>
            </a:pPr>
            <a:r>
              <a:rPr lang="en" sz="1400">
                <a:solidFill>
                  <a:schemeClr val="dk2"/>
                </a:solidFill>
              </a:rPr>
              <a:t>} </a:t>
            </a:r>
            <a:endParaRPr sz="1400">
              <a:solidFill>
                <a:schemeClr val="dk2"/>
              </a:solidFill>
            </a:endParaRPr>
          </a:p>
          <a:p>
            <a:pPr indent="457200" lvl="0" marL="0" rtl="0">
              <a:lnSpc>
                <a:spcPct val="100000"/>
              </a:lnSpc>
              <a:spcBef>
                <a:spcPts val="1600"/>
              </a:spcBef>
              <a:spcAft>
                <a:spcPts val="0"/>
              </a:spcAft>
              <a:buNone/>
            </a:pPr>
            <a:r>
              <a:rPr lang="en" sz="1400">
                <a:solidFill>
                  <a:schemeClr val="dk2"/>
                </a:solidFill>
              </a:rPr>
              <a:t>Else {</a:t>
            </a:r>
            <a:endParaRPr sz="1400">
              <a:solidFill>
                <a:schemeClr val="dk2"/>
              </a:solidFill>
            </a:endParaRPr>
          </a:p>
          <a:p>
            <a:pPr indent="457200" lvl="0" marL="0" rtl="0">
              <a:lnSpc>
                <a:spcPct val="100000"/>
              </a:lnSpc>
              <a:spcBef>
                <a:spcPts val="1600"/>
              </a:spcBef>
              <a:spcAft>
                <a:spcPts val="0"/>
              </a:spcAft>
              <a:buNone/>
            </a:pPr>
            <a:r>
              <a:rPr lang="en" sz="1400">
                <a:solidFill>
                  <a:schemeClr val="dk2"/>
                </a:solidFill>
              </a:rPr>
              <a:t>	We will wear flip flops</a:t>
            </a:r>
            <a:endParaRPr sz="1400">
              <a:solidFill>
                <a:schemeClr val="dk2"/>
              </a:solidFill>
            </a:endParaRPr>
          </a:p>
          <a:p>
            <a:pPr indent="457200" lvl="0" marL="0">
              <a:lnSpc>
                <a:spcPct val="100000"/>
              </a:lnSpc>
              <a:spcBef>
                <a:spcPts val="1600"/>
              </a:spcBef>
              <a:spcAft>
                <a:spcPts val="0"/>
              </a:spcAft>
              <a:buClr>
                <a:schemeClr val="dk2"/>
              </a:buClr>
              <a:buSzPts val="1100"/>
              <a:buFont typeface="Arial"/>
              <a:buNone/>
            </a:pPr>
            <a:r>
              <a:rPr lang="en" sz="1400">
                <a:solidFill>
                  <a:schemeClr val="dk2"/>
                </a:solidFill>
              </a:rPr>
              <a:t>}</a:t>
            </a:r>
            <a:endParaRPr sz="1400">
              <a:solidFill>
                <a:schemeClr val="dk2"/>
              </a:solidFill>
            </a:endParaRPr>
          </a:p>
          <a:p>
            <a:pPr indent="0" lvl="0" marL="0">
              <a:lnSpc>
                <a:spcPct val="100000"/>
              </a:lnSpc>
              <a:spcBef>
                <a:spcPts val="1600"/>
              </a:spcBef>
              <a:spcAft>
                <a:spcPts val="0"/>
              </a:spcAft>
              <a:buNone/>
            </a:pPr>
            <a:r>
              <a:t/>
            </a:r>
            <a:endParaRPr>
              <a:solidFill>
                <a:srgbClr val="000000"/>
              </a:solidFill>
            </a:endParaRPr>
          </a:p>
          <a:p>
            <a:pPr indent="0" lvl="0" marL="0">
              <a:spcBef>
                <a:spcPts val="1600"/>
              </a:spcBef>
              <a:spcAft>
                <a:spcPts val="0"/>
              </a:spcAft>
              <a:buNone/>
            </a:pPr>
            <a:r>
              <a:rPr lang="en">
                <a:solidFill>
                  <a:srgbClr val="000000"/>
                </a:solidFill>
              </a:rPr>
              <a:t>	</a:t>
            </a:r>
            <a:endParaRPr>
              <a:solidFill>
                <a:srgbClr val="000000"/>
              </a:solidFill>
            </a:endParaRPr>
          </a:p>
          <a:p>
            <a:pPr indent="0" lvl="0" marL="0">
              <a:spcBef>
                <a:spcPts val="1600"/>
              </a:spcBef>
              <a:spcAft>
                <a:spcPts val="1600"/>
              </a:spcAft>
              <a:buNone/>
            </a:pPr>
            <a:r>
              <a:t/>
            </a:r>
            <a:endParaRPr>
              <a:solidFill>
                <a:srgbClr val="000000"/>
              </a:solidFill>
            </a:endParaRPr>
          </a:p>
        </p:txBody>
      </p:sp>
      <p:sp>
        <p:nvSpPr>
          <p:cNvPr id="146" name="Shape 146"/>
          <p:cNvSpPr txBox="1"/>
          <p:nvPr/>
        </p:nvSpPr>
        <p:spPr>
          <a:xfrm>
            <a:off x="4471275" y="2372375"/>
            <a:ext cx="3937800" cy="2289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800">
                <a:latin typeface="Source Sans Pro"/>
                <a:ea typeface="Source Sans Pro"/>
                <a:cs typeface="Source Sans Pro"/>
                <a:sym typeface="Source Sans Pro"/>
              </a:rPr>
              <a:t>The code in the else statement is only executed if the condition in the first statement isn’t true. Otherwise, the code will completely skip the else.</a:t>
            </a:r>
            <a:endParaRPr sz="1800">
              <a:latin typeface="Source Sans Pro"/>
              <a:ea typeface="Source Sans Pro"/>
              <a:cs typeface="Source Sans Pro"/>
              <a:sym typeface="Source Sans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Shape 151"/>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Introduction to Booleans</a:t>
            </a:r>
            <a:endParaRPr/>
          </a:p>
        </p:txBody>
      </p:sp>
      <p:sp>
        <p:nvSpPr>
          <p:cNvPr id="152" name="Shape 152"/>
          <p:cNvSpPr txBox="1"/>
          <p:nvPr>
            <p:ph idx="1" type="body"/>
          </p:nvPr>
        </p:nvSpPr>
        <p:spPr>
          <a:xfrm>
            <a:off x="311700" y="1152475"/>
            <a:ext cx="8520600" cy="2004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In our pseudocode, we would only do actions if something was true. Whether things are true or false are a big part of logic. Let’s see if the following problems are true or false.</a:t>
            </a:r>
            <a:endParaRPr>
              <a:solidFill>
                <a:srgbClr val="000000"/>
              </a:solidFill>
            </a:endParaRPr>
          </a:p>
          <a:p>
            <a:pPr indent="-342900" lvl="0" marL="457200" rtl="0">
              <a:spcBef>
                <a:spcPts val="1600"/>
              </a:spcBef>
              <a:spcAft>
                <a:spcPts val="0"/>
              </a:spcAft>
              <a:buClr>
                <a:srgbClr val="000000"/>
              </a:buClr>
              <a:buSzPts val="1800"/>
              <a:buAutoNum type="arabicParenR"/>
            </a:pPr>
            <a:r>
              <a:rPr lang="en">
                <a:solidFill>
                  <a:srgbClr val="000000"/>
                </a:solidFill>
              </a:rPr>
              <a:t>3 &gt; 4</a:t>
            </a:r>
            <a:endParaRPr>
              <a:solidFill>
                <a:srgbClr val="000000"/>
              </a:solidFill>
            </a:endParaRPr>
          </a:p>
          <a:p>
            <a:pPr indent="-342900" lvl="0" marL="457200" rtl="0">
              <a:spcBef>
                <a:spcPts val="0"/>
              </a:spcBef>
              <a:spcAft>
                <a:spcPts val="0"/>
              </a:spcAft>
              <a:buClr>
                <a:srgbClr val="000000"/>
              </a:buClr>
              <a:buSzPts val="1800"/>
              <a:buAutoNum type="arabicParenR"/>
            </a:pPr>
            <a:r>
              <a:rPr lang="en">
                <a:solidFill>
                  <a:srgbClr val="000000"/>
                </a:solidFill>
              </a:rPr>
              <a:t>0 == 0</a:t>
            </a:r>
            <a:endParaRPr>
              <a:solidFill>
                <a:srgbClr val="000000"/>
              </a:solidFill>
            </a:endParaRPr>
          </a:p>
          <a:p>
            <a:pPr indent="-342900" lvl="0" marL="457200" rtl="0">
              <a:spcBef>
                <a:spcPts val="0"/>
              </a:spcBef>
              <a:spcAft>
                <a:spcPts val="0"/>
              </a:spcAft>
              <a:buClr>
                <a:srgbClr val="000000"/>
              </a:buClr>
              <a:buSzPts val="1800"/>
              <a:buAutoNum type="arabicParenR"/>
            </a:pPr>
            <a:r>
              <a:rPr lang="en">
                <a:solidFill>
                  <a:srgbClr val="000000"/>
                </a:solidFill>
              </a:rPr>
              <a:t>10 &gt; 7</a:t>
            </a:r>
            <a:endParaRPr>
              <a:solidFill>
                <a:srgbClr val="000000"/>
              </a:solidFill>
            </a:endParaRPr>
          </a:p>
          <a:p>
            <a:pPr indent="0" lvl="0" marL="0">
              <a:spcBef>
                <a:spcPts val="1600"/>
              </a:spcBef>
              <a:spcAft>
                <a:spcPts val="0"/>
              </a:spcAft>
              <a:buNone/>
            </a:pPr>
            <a:r>
              <a:t/>
            </a:r>
            <a:endParaRPr>
              <a:solidFill>
                <a:srgbClr val="000000"/>
              </a:solidFill>
            </a:endParaRPr>
          </a:p>
          <a:p>
            <a:pPr indent="0" lvl="0" marL="0">
              <a:spcBef>
                <a:spcPts val="1600"/>
              </a:spcBef>
              <a:spcAft>
                <a:spcPts val="0"/>
              </a:spcAft>
              <a:buNone/>
            </a:pPr>
            <a:r>
              <a:t/>
            </a:r>
            <a:endParaRPr>
              <a:solidFill>
                <a:srgbClr val="000000"/>
              </a:solidFill>
            </a:endParaRPr>
          </a:p>
          <a:p>
            <a:pPr indent="0" lvl="0" marL="0">
              <a:spcBef>
                <a:spcPts val="1600"/>
              </a:spcBef>
              <a:spcAft>
                <a:spcPts val="1600"/>
              </a:spcAft>
              <a:buNone/>
            </a:pPr>
            <a:r>
              <a:rPr lang="en">
                <a:solidFill>
                  <a:srgbClr val="000000"/>
                </a:solidFill>
              </a:rPr>
              <a:t> </a:t>
            </a:r>
            <a:endParaRPr>
              <a:solidFill>
                <a:srgbClr val="000000"/>
              </a:solidFill>
            </a:endParaRPr>
          </a:p>
        </p:txBody>
      </p:sp>
      <p:sp>
        <p:nvSpPr>
          <p:cNvPr id="153" name="Shape 153"/>
          <p:cNvSpPr txBox="1"/>
          <p:nvPr/>
        </p:nvSpPr>
        <p:spPr>
          <a:xfrm>
            <a:off x="313500" y="3164950"/>
            <a:ext cx="8520600" cy="13809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Clr>
                <a:schemeClr val="dk2"/>
              </a:buClr>
              <a:buSzPts val="1100"/>
              <a:buFont typeface="Arial"/>
              <a:buNone/>
            </a:pPr>
            <a:r>
              <a:rPr b="1" lang="en" sz="1800">
                <a:solidFill>
                  <a:schemeClr val="dk2"/>
                </a:solidFill>
                <a:latin typeface="Source Sans Pro"/>
                <a:ea typeface="Source Sans Pro"/>
                <a:cs typeface="Source Sans Pro"/>
                <a:sym typeface="Source Sans Pro"/>
              </a:rPr>
              <a:t>Booleans</a:t>
            </a:r>
            <a:r>
              <a:rPr lang="en" sz="1800">
                <a:solidFill>
                  <a:schemeClr val="dk2"/>
                </a:solidFill>
                <a:latin typeface="Source Sans Pro"/>
                <a:ea typeface="Source Sans Pro"/>
                <a:cs typeface="Source Sans Pro"/>
                <a:sym typeface="Source Sans Pro"/>
              </a:rPr>
              <a:t> are things that store a true or false value. Previously, the booleans we used were “raining” and “hungry”.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Conclusions</a:t>
            </a:r>
            <a:endParaRPr/>
          </a:p>
        </p:txBody>
      </p:sp>
      <p:sp>
        <p:nvSpPr>
          <p:cNvPr id="159" name="Shape 159"/>
          <p:cNvSpPr txBox="1"/>
          <p:nvPr>
            <p:ph idx="1" type="body"/>
          </p:nvPr>
        </p:nvSpPr>
        <p:spPr>
          <a:xfrm>
            <a:off x="311700" y="1152475"/>
            <a:ext cx="81384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800">
                <a:solidFill>
                  <a:srgbClr val="000000"/>
                </a:solidFill>
              </a:rPr>
              <a:t>Here’s what we learned today:</a:t>
            </a:r>
            <a:endParaRPr sz="1800">
              <a:solidFill>
                <a:srgbClr val="000000"/>
              </a:solidFill>
            </a:endParaRPr>
          </a:p>
          <a:p>
            <a:pPr indent="-342900" lvl="0" marL="457200" rtl="0">
              <a:spcBef>
                <a:spcPts val="1600"/>
              </a:spcBef>
              <a:spcAft>
                <a:spcPts val="0"/>
              </a:spcAft>
              <a:buClr>
                <a:srgbClr val="000000"/>
              </a:buClr>
              <a:buSzPts val="1800"/>
              <a:buChar char="●"/>
            </a:pPr>
            <a:r>
              <a:rPr lang="en" sz="1800">
                <a:solidFill>
                  <a:srgbClr val="000000"/>
                </a:solidFill>
              </a:rPr>
              <a:t>What programming is</a:t>
            </a:r>
            <a:endParaRPr sz="1800">
              <a:solidFill>
                <a:srgbClr val="000000"/>
              </a:solidFill>
            </a:endParaRPr>
          </a:p>
          <a:p>
            <a:pPr indent="-342900" lvl="0" marL="457200" rtl="0">
              <a:spcBef>
                <a:spcPts val="0"/>
              </a:spcBef>
              <a:spcAft>
                <a:spcPts val="0"/>
              </a:spcAft>
              <a:buClr>
                <a:srgbClr val="000000"/>
              </a:buClr>
              <a:buSzPts val="1800"/>
              <a:buChar char="●"/>
            </a:pPr>
            <a:r>
              <a:rPr lang="en" sz="1800">
                <a:solidFill>
                  <a:srgbClr val="000000"/>
                </a:solidFill>
              </a:rPr>
              <a:t>How programming is used</a:t>
            </a:r>
            <a:endParaRPr sz="1800">
              <a:solidFill>
                <a:srgbClr val="000000"/>
              </a:solidFill>
            </a:endParaRPr>
          </a:p>
          <a:p>
            <a:pPr indent="-342900" lvl="0" marL="457200" rtl="0">
              <a:spcBef>
                <a:spcPts val="0"/>
              </a:spcBef>
              <a:spcAft>
                <a:spcPts val="0"/>
              </a:spcAft>
              <a:buClr>
                <a:srgbClr val="000000"/>
              </a:buClr>
              <a:buSzPts val="1800"/>
              <a:buChar char="●"/>
            </a:pPr>
            <a:r>
              <a:rPr lang="en" sz="1800">
                <a:solidFill>
                  <a:srgbClr val="000000"/>
                </a:solidFill>
              </a:rPr>
              <a:t>How to think like a programmer</a:t>
            </a:r>
            <a:endParaRPr sz="1800">
              <a:solidFill>
                <a:srgbClr val="000000"/>
              </a:solidFill>
            </a:endParaRPr>
          </a:p>
          <a:p>
            <a:pPr indent="-342900" lvl="0" marL="457200" rtl="0">
              <a:spcBef>
                <a:spcPts val="0"/>
              </a:spcBef>
              <a:spcAft>
                <a:spcPts val="0"/>
              </a:spcAft>
              <a:buClr>
                <a:srgbClr val="000000"/>
              </a:buClr>
              <a:buSzPts val="1800"/>
              <a:buChar char="●"/>
            </a:pPr>
            <a:r>
              <a:rPr lang="en" sz="1800">
                <a:solidFill>
                  <a:srgbClr val="000000"/>
                </a:solidFill>
              </a:rPr>
              <a:t>How to think logically</a:t>
            </a:r>
            <a:endParaRPr sz="1800">
              <a:solidFill>
                <a:srgbClr val="000000"/>
              </a:solidFill>
            </a:endParaRPr>
          </a:p>
          <a:p>
            <a:pPr indent="-342900" lvl="0" marL="457200" rtl="0">
              <a:spcBef>
                <a:spcPts val="0"/>
              </a:spcBef>
              <a:spcAft>
                <a:spcPts val="0"/>
              </a:spcAft>
              <a:buClr>
                <a:srgbClr val="000000"/>
              </a:buClr>
              <a:buSzPts val="1800"/>
              <a:buChar char="●"/>
            </a:pPr>
            <a:r>
              <a:rPr lang="en" sz="1800">
                <a:solidFill>
                  <a:srgbClr val="000000"/>
                </a:solidFill>
              </a:rPr>
              <a:t>Conditionals and booleans</a:t>
            </a:r>
            <a:endParaRPr sz="1800">
              <a:solidFill>
                <a:srgbClr val="000000"/>
              </a:solidFill>
            </a:endParaRPr>
          </a:p>
          <a:p>
            <a:pPr indent="0" lvl="0" marL="0" rtl="0" algn="ctr">
              <a:spcBef>
                <a:spcPts val="1600"/>
              </a:spcBef>
              <a:spcAft>
                <a:spcPts val="0"/>
              </a:spcAft>
              <a:buNone/>
            </a:pPr>
            <a:r>
              <a:rPr b="1" lang="en" sz="3600">
                <a:solidFill>
                  <a:srgbClr val="9900FF"/>
                </a:solidFill>
              </a:rPr>
              <a:t>Any Questions?</a:t>
            </a:r>
            <a:endParaRPr b="1" sz="3600">
              <a:solidFill>
                <a:srgbClr val="9900FF"/>
              </a:solidFill>
            </a:endParaRPr>
          </a:p>
          <a:p>
            <a:pPr indent="0" lvl="0" marL="0">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Shape 16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What’s next:</a:t>
            </a:r>
            <a:endParaRPr/>
          </a:p>
        </p:txBody>
      </p:sp>
      <p:sp>
        <p:nvSpPr>
          <p:cNvPr id="165" name="Shape 16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Our next meeting will be October 11th, right here after SGI.</a:t>
            </a:r>
            <a:endParaRPr>
              <a:solidFill>
                <a:srgbClr val="000000"/>
              </a:solidFill>
            </a:endParaRPr>
          </a:p>
          <a:p>
            <a:pPr indent="0" lvl="0" marL="0">
              <a:spcBef>
                <a:spcPts val="1600"/>
              </a:spcBef>
              <a:spcAft>
                <a:spcPts val="0"/>
              </a:spcAft>
              <a:buNone/>
            </a:pPr>
            <a:r>
              <a:rPr lang="en">
                <a:solidFill>
                  <a:srgbClr val="000000"/>
                </a:solidFill>
              </a:rPr>
              <a:t>Next week we’ll begin to go into specific components of programming!</a:t>
            </a:r>
            <a:endParaRPr>
              <a:solidFill>
                <a:srgbClr val="000000"/>
              </a:solidFill>
            </a:endParaRPr>
          </a:p>
          <a:p>
            <a:pPr indent="0" lvl="0" marL="0">
              <a:spcBef>
                <a:spcPts val="1600"/>
              </a:spcBef>
              <a:spcAft>
                <a:spcPts val="0"/>
              </a:spcAft>
              <a:buNone/>
            </a:pPr>
            <a:r>
              <a:rPr lang="en">
                <a:solidFill>
                  <a:srgbClr val="000000"/>
                </a:solidFill>
              </a:rPr>
              <a:t>Some things you might be familiar with already (and might not know it) like </a:t>
            </a:r>
            <a:r>
              <a:rPr b="1" lang="en">
                <a:solidFill>
                  <a:srgbClr val="000000"/>
                </a:solidFill>
              </a:rPr>
              <a:t>variables</a:t>
            </a:r>
            <a:r>
              <a:rPr lang="en">
                <a:solidFill>
                  <a:srgbClr val="000000"/>
                </a:solidFill>
              </a:rPr>
              <a:t>.</a:t>
            </a:r>
            <a:endParaRPr>
              <a:solidFill>
                <a:srgbClr val="000000"/>
              </a:solidFill>
            </a:endParaRPr>
          </a:p>
          <a:p>
            <a:pPr indent="0" lvl="0" marL="0">
              <a:spcBef>
                <a:spcPts val="1600"/>
              </a:spcBef>
              <a:spcAft>
                <a:spcPts val="0"/>
              </a:spcAft>
              <a:buNone/>
            </a:pPr>
            <a:r>
              <a:rPr lang="en">
                <a:solidFill>
                  <a:srgbClr val="000000"/>
                </a:solidFill>
              </a:rPr>
              <a:t>Other things might be completely new, like </a:t>
            </a:r>
            <a:r>
              <a:rPr b="1" lang="en">
                <a:solidFill>
                  <a:srgbClr val="000000"/>
                </a:solidFill>
              </a:rPr>
              <a:t>classes </a:t>
            </a:r>
            <a:r>
              <a:rPr lang="en">
                <a:solidFill>
                  <a:srgbClr val="000000"/>
                </a:solidFill>
              </a:rPr>
              <a:t>and </a:t>
            </a:r>
            <a:r>
              <a:rPr b="1" lang="en">
                <a:solidFill>
                  <a:srgbClr val="000000"/>
                </a:solidFill>
              </a:rPr>
              <a:t>methods</a:t>
            </a:r>
            <a:r>
              <a:rPr lang="en">
                <a:solidFill>
                  <a:srgbClr val="000000"/>
                </a:solidFill>
              </a:rPr>
              <a:t>, which we’ll go into a lot more depth about.</a:t>
            </a:r>
            <a:endParaRPr>
              <a:solidFill>
                <a:srgbClr val="000000"/>
              </a:solidFill>
            </a:endParaRPr>
          </a:p>
          <a:p>
            <a:pPr indent="0" lvl="0" marL="0">
              <a:spcBef>
                <a:spcPts val="1600"/>
              </a:spcBef>
              <a:spcAft>
                <a:spcPts val="0"/>
              </a:spcAft>
              <a:buNone/>
            </a:pPr>
            <a:r>
              <a:rPr lang="en">
                <a:solidFill>
                  <a:srgbClr val="000000"/>
                </a:solidFill>
              </a:rPr>
              <a:t>You can do some research about these if you’d like, but it’s not necessary.</a:t>
            </a:r>
            <a:endParaRPr>
              <a:solidFill>
                <a:srgbClr val="000000"/>
              </a:solidFill>
            </a:endParaRPr>
          </a:p>
          <a:p>
            <a:pPr indent="0" lvl="0" marL="0">
              <a:spcBef>
                <a:spcPts val="1600"/>
              </a:spcBef>
              <a:spcAft>
                <a:spcPts val="1600"/>
              </a:spcAft>
              <a:buNone/>
            </a:pPr>
            <a:r>
              <a:rPr lang="en">
                <a:solidFill>
                  <a:srgbClr val="000000"/>
                </a:solidFill>
              </a:rPr>
              <a:t>See you guys next week! </a:t>
            </a:r>
            <a:endParaRPr>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What is Programming?</a:t>
            </a:r>
            <a:endParaRPr/>
          </a:p>
        </p:txBody>
      </p:sp>
      <p:sp>
        <p:nvSpPr>
          <p:cNvPr id="66" name="Shape 6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When you write code, you tell a computer what to do. Those directions are then carried out by the computer, and create action. Code is written in different languages, or different ways for humans to interface with computers.</a:t>
            </a:r>
            <a:endParaRPr>
              <a:solidFill>
                <a:srgbClr val="000000"/>
              </a:solidFill>
            </a:endParaRPr>
          </a:p>
          <a:p>
            <a:pPr indent="0" lvl="0" marL="0">
              <a:spcBef>
                <a:spcPts val="1600"/>
              </a:spcBef>
              <a:spcAft>
                <a:spcPts val="1600"/>
              </a:spcAft>
              <a:buNone/>
            </a:pPr>
            <a:r>
              <a:t/>
            </a:r>
            <a:endParaRPr>
              <a:solidFill>
                <a:srgbClr val="000000"/>
              </a:solidFill>
            </a:endParaRPr>
          </a:p>
        </p:txBody>
      </p:sp>
      <p:pic>
        <p:nvPicPr>
          <p:cNvPr id="67" name="Shape 67"/>
          <p:cNvPicPr preferRelativeResize="0"/>
          <p:nvPr/>
        </p:nvPicPr>
        <p:blipFill>
          <a:blip r:embed="rId3">
            <a:alphaModFix/>
          </a:blip>
          <a:stretch>
            <a:fillRect/>
          </a:stretch>
        </p:blipFill>
        <p:spPr>
          <a:xfrm>
            <a:off x="1943375" y="2270200"/>
            <a:ext cx="5371100" cy="2685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pic>
        <p:nvPicPr>
          <p:cNvPr id="72" name="Shape 72"/>
          <p:cNvPicPr preferRelativeResize="0"/>
          <p:nvPr/>
        </p:nvPicPr>
        <p:blipFill rotWithShape="1">
          <a:blip r:embed="rId3">
            <a:alphaModFix/>
          </a:blip>
          <a:srcRect b="0" l="25760" r="0" t="33576"/>
          <a:stretch/>
        </p:blipFill>
        <p:spPr>
          <a:xfrm>
            <a:off x="6067076" y="2959875"/>
            <a:ext cx="2765224" cy="1875150"/>
          </a:xfrm>
          <a:prstGeom prst="rect">
            <a:avLst/>
          </a:prstGeom>
          <a:noFill/>
          <a:ln>
            <a:noFill/>
          </a:ln>
        </p:spPr>
      </p:pic>
      <p:pic>
        <p:nvPicPr>
          <p:cNvPr id="73" name="Shape 73"/>
          <p:cNvPicPr preferRelativeResize="0"/>
          <p:nvPr/>
        </p:nvPicPr>
        <p:blipFill rotWithShape="1">
          <a:blip r:embed="rId4">
            <a:alphaModFix/>
          </a:blip>
          <a:srcRect b="41373" l="38238" r="36162" t="0"/>
          <a:stretch/>
        </p:blipFill>
        <p:spPr>
          <a:xfrm>
            <a:off x="3231775" y="2411299"/>
            <a:ext cx="1969776" cy="2537527"/>
          </a:xfrm>
          <a:prstGeom prst="rect">
            <a:avLst/>
          </a:prstGeom>
          <a:noFill/>
          <a:ln>
            <a:noFill/>
          </a:ln>
        </p:spPr>
      </p:pic>
      <p:sp>
        <p:nvSpPr>
          <p:cNvPr id="74" name="Shape 7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How is programming used?</a:t>
            </a:r>
            <a:endParaRPr/>
          </a:p>
        </p:txBody>
      </p:sp>
      <p:sp>
        <p:nvSpPr>
          <p:cNvPr id="75" name="Shape 7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Programming is used almost everywhere, from the business world to science and beyond. Here are some examples:</a:t>
            </a:r>
            <a:endParaRPr>
              <a:solidFill>
                <a:srgbClr val="000000"/>
              </a:solidFill>
            </a:endParaRPr>
          </a:p>
          <a:p>
            <a:pPr indent="0" lvl="0" marL="0">
              <a:spcBef>
                <a:spcPts val="1600"/>
              </a:spcBef>
              <a:spcAft>
                <a:spcPts val="1600"/>
              </a:spcAft>
              <a:buNone/>
            </a:pPr>
            <a:r>
              <a:t/>
            </a:r>
            <a:endParaRPr>
              <a:solidFill>
                <a:srgbClr val="000000"/>
              </a:solidFill>
            </a:endParaRPr>
          </a:p>
        </p:txBody>
      </p:sp>
      <p:pic>
        <p:nvPicPr>
          <p:cNvPr id="76" name="Shape 76"/>
          <p:cNvPicPr preferRelativeResize="0"/>
          <p:nvPr/>
        </p:nvPicPr>
        <p:blipFill>
          <a:blip r:embed="rId5">
            <a:alphaModFix/>
          </a:blip>
          <a:stretch>
            <a:fillRect/>
          </a:stretch>
        </p:blipFill>
        <p:spPr>
          <a:xfrm>
            <a:off x="505150" y="2332775"/>
            <a:ext cx="1969775" cy="2502249"/>
          </a:xfrm>
          <a:prstGeom prst="rect">
            <a:avLst/>
          </a:prstGeom>
          <a:noFill/>
          <a:ln>
            <a:noFill/>
          </a:ln>
        </p:spPr>
      </p:pic>
      <p:sp>
        <p:nvSpPr>
          <p:cNvPr id="77" name="Shape 77"/>
          <p:cNvSpPr/>
          <p:nvPr/>
        </p:nvSpPr>
        <p:spPr>
          <a:xfrm>
            <a:off x="1877525" y="1962900"/>
            <a:ext cx="1572300" cy="1217700"/>
          </a:xfrm>
          <a:prstGeom prst="rect">
            <a:avLst/>
          </a:prstGeom>
          <a:solidFill>
            <a:srgbClr val="B4A7D6"/>
          </a:solidFill>
          <a:ln cap="flat" cmpd="sng" w="9525">
            <a:solidFill>
              <a:schemeClr val="dk2"/>
            </a:solidFill>
            <a:prstDash val="solid"/>
            <a:round/>
            <a:headEnd len="med" w="med" type="none"/>
            <a:tailEnd len="med" w="med" type="none"/>
          </a:ln>
        </p:spPr>
        <p:txBody>
          <a:bodyPr anchorCtr="0" anchor="ctr" bIns="91425" lIns="91425" spcFirstLastPara="1" rIns="91425" wrap="square" tIns="91425">
            <a:noAutofit/>
          </a:bodyPr>
          <a:lstStyle/>
          <a:p>
            <a:pPr indent="0" lvl="0" marL="0">
              <a:spcBef>
                <a:spcPts val="0"/>
              </a:spcBef>
              <a:spcAft>
                <a:spcPts val="0"/>
              </a:spcAft>
              <a:buNone/>
            </a:pPr>
            <a:r>
              <a:rPr lang="en">
                <a:latin typeface="Source Sans Pro"/>
                <a:ea typeface="Source Sans Pro"/>
                <a:cs typeface="Source Sans Pro"/>
                <a:sym typeface="Source Sans Pro"/>
              </a:rPr>
              <a:t>This is Margaret Hamilton. Her code got people on the moon!</a:t>
            </a:r>
            <a:endParaRPr>
              <a:latin typeface="Source Sans Pro"/>
              <a:ea typeface="Source Sans Pro"/>
              <a:cs typeface="Source Sans Pro"/>
              <a:sym typeface="Source Sans Pro"/>
            </a:endParaRPr>
          </a:p>
        </p:txBody>
      </p:sp>
      <p:sp>
        <p:nvSpPr>
          <p:cNvPr id="78" name="Shape 78"/>
          <p:cNvSpPr/>
          <p:nvPr/>
        </p:nvSpPr>
        <p:spPr>
          <a:xfrm>
            <a:off x="4938675" y="2184850"/>
            <a:ext cx="1479300" cy="1217700"/>
          </a:xfrm>
          <a:prstGeom prst="rect">
            <a:avLst/>
          </a:prstGeom>
          <a:solidFill>
            <a:srgbClr val="B4A7D6"/>
          </a:solidFill>
          <a:ln cap="flat" cmpd="sng" w="9525">
            <a:solidFill>
              <a:schemeClr val="dk2"/>
            </a:solidFill>
            <a:prstDash val="solid"/>
            <a:round/>
            <a:headEnd len="med" w="med" type="none"/>
            <a:tailEnd len="med" w="med" type="none"/>
          </a:ln>
        </p:spPr>
        <p:txBody>
          <a:bodyPr anchorCtr="0" anchor="ctr" bIns="91425" lIns="91425" spcFirstLastPara="1" rIns="91425" wrap="square" tIns="91425">
            <a:noAutofit/>
          </a:bodyPr>
          <a:lstStyle/>
          <a:p>
            <a:pPr indent="0" lvl="0" marL="0">
              <a:spcBef>
                <a:spcPts val="0"/>
              </a:spcBef>
              <a:spcAft>
                <a:spcPts val="0"/>
              </a:spcAft>
              <a:buNone/>
            </a:pPr>
            <a:r>
              <a:rPr lang="en">
                <a:latin typeface="Source Sans Pro"/>
                <a:ea typeface="Source Sans Pro"/>
                <a:cs typeface="Source Sans Pro"/>
                <a:sym typeface="Source Sans Pro"/>
              </a:rPr>
              <a:t>IBM’s Watson, an Artificial Intelligence, recently won Jeopardy</a:t>
            </a:r>
            <a:endParaRPr>
              <a:latin typeface="Source Sans Pro"/>
              <a:ea typeface="Source Sans Pro"/>
              <a:cs typeface="Source Sans Pro"/>
              <a:sym typeface="Source Sans Pro"/>
            </a:endParaRPr>
          </a:p>
        </p:txBody>
      </p:sp>
      <p:sp>
        <p:nvSpPr>
          <p:cNvPr id="79" name="Shape 79"/>
          <p:cNvSpPr/>
          <p:nvPr/>
        </p:nvSpPr>
        <p:spPr>
          <a:xfrm>
            <a:off x="7521800" y="1610225"/>
            <a:ext cx="1479300" cy="1467900"/>
          </a:xfrm>
          <a:prstGeom prst="rect">
            <a:avLst/>
          </a:prstGeom>
          <a:solidFill>
            <a:srgbClr val="B4A7D6"/>
          </a:solidFill>
          <a:ln cap="flat" cmpd="sng" w="9525">
            <a:solidFill>
              <a:schemeClr val="dk2"/>
            </a:solidFill>
            <a:prstDash val="solid"/>
            <a:round/>
            <a:headEnd len="med" w="med" type="none"/>
            <a:tailEnd len="med" w="med" type="none"/>
          </a:ln>
        </p:spPr>
        <p:txBody>
          <a:bodyPr anchorCtr="0" anchor="ctr" bIns="91425" lIns="91425" spcFirstLastPara="1" rIns="91425" wrap="square" tIns="91425">
            <a:noAutofit/>
          </a:bodyPr>
          <a:lstStyle/>
          <a:p>
            <a:pPr indent="0" lvl="0" marL="0">
              <a:spcBef>
                <a:spcPts val="0"/>
              </a:spcBef>
              <a:spcAft>
                <a:spcPts val="0"/>
              </a:spcAft>
              <a:buNone/>
            </a:pPr>
            <a:r>
              <a:rPr lang="en">
                <a:latin typeface="Source Sans Pro"/>
                <a:ea typeface="Source Sans Pro"/>
                <a:cs typeface="Source Sans Pro"/>
                <a:sym typeface="Source Sans Pro"/>
              </a:rPr>
              <a:t>Programming has been used to create prosthetics controlled by the mind of a wearer</a:t>
            </a:r>
            <a:endParaRPr>
              <a:latin typeface="Source Sans Pro"/>
              <a:ea typeface="Source Sans Pro"/>
              <a:cs typeface="Source Sans Pro"/>
              <a:sym typeface="Source Sans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Shape 8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How does the FeMaidens use programming?</a:t>
            </a:r>
            <a:endParaRPr/>
          </a:p>
        </p:txBody>
      </p:sp>
      <p:sp>
        <p:nvSpPr>
          <p:cNvPr id="85" name="Shape 8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Programming is what gives the brain to the physical robot. Using the </a:t>
            </a:r>
            <a:r>
              <a:rPr i="1" lang="en">
                <a:solidFill>
                  <a:srgbClr val="000000"/>
                </a:solidFill>
              </a:rPr>
              <a:t>Java </a:t>
            </a:r>
            <a:r>
              <a:rPr lang="en">
                <a:solidFill>
                  <a:srgbClr val="000000"/>
                </a:solidFill>
              </a:rPr>
              <a:t>language, as well as libraries provided by FIRST, we are able to write code that makes different parts of the robot perform different actions. For example, we can code our robot to drive autonomously by programming 4 motors, or connect these motors to input from controllers.</a:t>
            </a:r>
            <a:endParaRPr>
              <a:solidFill>
                <a:srgbClr val="000000"/>
              </a:solidFill>
            </a:endParaRPr>
          </a:p>
          <a:p>
            <a:pPr indent="0" lvl="0" marL="0">
              <a:spcBef>
                <a:spcPts val="1600"/>
              </a:spcBef>
              <a:spcAft>
                <a:spcPts val="1600"/>
              </a:spcAft>
              <a:buNone/>
            </a:pPr>
            <a:r>
              <a:t/>
            </a:r>
            <a:endParaRPr>
              <a:solidFill>
                <a:srgbClr val="000000"/>
              </a:solidFill>
            </a:endParaRPr>
          </a:p>
        </p:txBody>
      </p:sp>
      <p:sp>
        <p:nvSpPr>
          <p:cNvPr id="86" name="Shape 86"/>
          <p:cNvSpPr txBox="1"/>
          <p:nvPr/>
        </p:nvSpPr>
        <p:spPr>
          <a:xfrm>
            <a:off x="3467700" y="3279300"/>
            <a:ext cx="2208600" cy="1228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latin typeface="Source Sans Pro"/>
                <a:ea typeface="Source Sans Pro"/>
                <a:cs typeface="Source Sans Pro"/>
                <a:sym typeface="Source Sans Pro"/>
              </a:rPr>
              <a:t>This picture shows the robot we built last year. Using code, we were able to climb, score gears, and of course, drive!</a:t>
            </a:r>
            <a:endParaRPr>
              <a:latin typeface="Source Sans Pro"/>
              <a:ea typeface="Source Sans Pro"/>
              <a:cs typeface="Source Sans Pro"/>
              <a:sym typeface="Source Sans Pro"/>
            </a:endParaRPr>
          </a:p>
        </p:txBody>
      </p:sp>
      <p:pic>
        <p:nvPicPr>
          <p:cNvPr descr="IMG_5570.JPG" id="87" name="Shape 87"/>
          <p:cNvPicPr preferRelativeResize="0"/>
          <p:nvPr/>
        </p:nvPicPr>
        <p:blipFill>
          <a:blip r:embed="rId3">
            <a:alphaModFix/>
          </a:blip>
          <a:stretch>
            <a:fillRect/>
          </a:stretch>
        </p:blipFill>
        <p:spPr>
          <a:xfrm>
            <a:off x="250025" y="2834800"/>
            <a:ext cx="3184200" cy="2117500"/>
          </a:xfrm>
          <a:prstGeom prst="rect">
            <a:avLst/>
          </a:prstGeom>
          <a:noFill/>
          <a:ln>
            <a:noFill/>
          </a:ln>
        </p:spPr>
      </p:pic>
      <p:pic>
        <p:nvPicPr>
          <p:cNvPr descr="IMG_2712.JPG" id="88" name="Shape 88"/>
          <p:cNvPicPr preferRelativeResize="0"/>
          <p:nvPr/>
        </p:nvPicPr>
        <p:blipFill>
          <a:blip r:embed="rId4">
            <a:alphaModFix/>
          </a:blip>
          <a:stretch>
            <a:fillRect/>
          </a:stretch>
        </p:blipFill>
        <p:spPr>
          <a:xfrm>
            <a:off x="5577950" y="2650494"/>
            <a:ext cx="3184200" cy="238815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Thinking Like a Programmer:</a:t>
            </a:r>
            <a:endParaRPr/>
          </a:p>
        </p:txBody>
      </p:sp>
      <p:sp>
        <p:nvSpPr>
          <p:cNvPr id="94" name="Shape 9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Programmers have to think a certain way in order to write code that does exactly what we want it to do. Computers and robots may be smart, but only because we teach them to be. For example, if we tell a robot to make a peanut butter and jelly sandwich, it won’t automatically know what to do. We need to instruct it step by step.</a:t>
            </a:r>
            <a:endParaRPr>
              <a:solidFill>
                <a:srgbClr val="000000"/>
              </a:solidFill>
            </a:endParaRPr>
          </a:p>
          <a:p>
            <a:pPr indent="0" lvl="0" marL="0">
              <a:spcBef>
                <a:spcPts val="1600"/>
              </a:spcBef>
              <a:spcAft>
                <a:spcPts val="1600"/>
              </a:spcAft>
              <a:buNone/>
            </a:pPr>
            <a:r>
              <a:t/>
            </a:r>
            <a:endParaRPr>
              <a:solidFill>
                <a:srgbClr val="000000"/>
              </a:solidFill>
            </a:endParaRPr>
          </a:p>
        </p:txBody>
      </p:sp>
      <p:pic>
        <p:nvPicPr>
          <p:cNvPr id="95" name="Shape 95"/>
          <p:cNvPicPr preferRelativeResize="0"/>
          <p:nvPr/>
        </p:nvPicPr>
        <p:blipFill>
          <a:blip r:embed="rId3">
            <a:alphaModFix/>
          </a:blip>
          <a:stretch>
            <a:fillRect/>
          </a:stretch>
        </p:blipFill>
        <p:spPr>
          <a:xfrm>
            <a:off x="2357450" y="2603400"/>
            <a:ext cx="4429100" cy="2214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Shape 100"/>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Thinking Like a Programmer:</a:t>
            </a:r>
            <a:endParaRPr/>
          </a:p>
        </p:txBody>
      </p:sp>
      <p:sp>
        <p:nvSpPr>
          <p:cNvPr id="101" name="Shape 10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000000"/>
                </a:solidFill>
              </a:rPr>
              <a:t>Let’s think about what we have to do in order to make a PB&amp;J sandwich:</a:t>
            </a:r>
            <a:endParaRPr>
              <a:solidFill>
                <a:srgbClr val="000000"/>
              </a:solidFill>
            </a:endParaRPr>
          </a:p>
          <a:p>
            <a:pPr indent="-342900" lvl="0" marL="457200" rtl="0">
              <a:lnSpc>
                <a:spcPct val="100000"/>
              </a:lnSpc>
              <a:spcBef>
                <a:spcPts val="1600"/>
              </a:spcBef>
              <a:spcAft>
                <a:spcPts val="0"/>
              </a:spcAft>
              <a:buClr>
                <a:srgbClr val="000000"/>
              </a:buClr>
              <a:buSzPts val="1800"/>
              <a:buAutoNum type="arabicParenR"/>
            </a:pPr>
            <a:r>
              <a:rPr lang="en">
                <a:solidFill>
                  <a:srgbClr val="000000"/>
                </a:solidFill>
              </a:rPr>
              <a:t>We lay out the bread.</a:t>
            </a:r>
            <a:endParaRPr>
              <a:solidFill>
                <a:srgbClr val="000000"/>
              </a:solidFill>
            </a:endParaRPr>
          </a:p>
          <a:p>
            <a:pPr indent="0" lvl="0" marL="0" rtl="0">
              <a:lnSpc>
                <a:spcPct val="100000"/>
              </a:lnSpc>
              <a:spcBef>
                <a:spcPts val="1600"/>
              </a:spcBef>
              <a:spcAft>
                <a:spcPts val="0"/>
              </a:spcAft>
              <a:buNone/>
            </a:pPr>
            <a:r>
              <a:rPr lang="en">
                <a:solidFill>
                  <a:srgbClr val="000000"/>
                </a:solidFill>
              </a:rPr>
              <a:t>But where did we get the bread from? Let’s try that again.</a:t>
            </a:r>
            <a:endParaRPr>
              <a:solidFill>
                <a:srgbClr val="000000"/>
              </a:solidFill>
            </a:endParaRPr>
          </a:p>
          <a:p>
            <a:pPr indent="-342900" lvl="0" marL="457200" rtl="0">
              <a:lnSpc>
                <a:spcPct val="100000"/>
              </a:lnSpc>
              <a:spcBef>
                <a:spcPts val="1600"/>
              </a:spcBef>
              <a:spcAft>
                <a:spcPts val="0"/>
              </a:spcAft>
              <a:buClr>
                <a:srgbClr val="000000"/>
              </a:buClr>
              <a:buSzPts val="1800"/>
              <a:buAutoNum type="arabicParenR"/>
            </a:pPr>
            <a:r>
              <a:rPr lang="en">
                <a:solidFill>
                  <a:srgbClr val="000000"/>
                </a:solidFill>
              </a:rPr>
              <a:t>We get the bread from the refrigerator.</a:t>
            </a:r>
            <a:endParaRPr>
              <a:solidFill>
                <a:srgbClr val="000000"/>
              </a:solidFill>
            </a:endParaRPr>
          </a:p>
          <a:p>
            <a:pPr indent="0" lvl="0" marL="0" rtl="0">
              <a:lnSpc>
                <a:spcPct val="100000"/>
              </a:lnSpc>
              <a:spcBef>
                <a:spcPts val="1600"/>
              </a:spcBef>
              <a:spcAft>
                <a:spcPts val="0"/>
              </a:spcAft>
              <a:buNone/>
            </a:pPr>
            <a:r>
              <a:rPr lang="en">
                <a:solidFill>
                  <a:srgbClr val="000000"/>
                </a:solidFill>
              </a:rPr>
              <a:t>How did we get into the refrigerator?</a:t>
            </a:r>
            <a:endParaRPr>
              <a:solidFill>
                <a:srgbClr val="000000"/>
              </a:solidFill>
            </a:endParaRPr>
          </a:p>
          <a:p>
            <a:pPr indent="-342900" lvl="0" marL="457200" rtl="0">
              <a:lnSpc>
                <a:spcPct val="100000"/>
              </a:lnSpc>
              <a:spcBef>
                <a:spcPts val="1600"/>
              </a:spcBef>
              <a:spcAft>
                <a:spcPts val="0"/>
              </a:spcAft>
              <a:buClr>
                <a:srgbClr val="000000"/>
              </a:buClr>
              <a:buSzPts val="1800"/>
              <a:buAutoNum type="arabicParenR"/>
            </a:pPr>
            <a:r>
              <a:rPr lang="en">
                <a:solidFill>
                  <a:srgbClr val="000000"/>
                </a:solidFill>
              </a:rPr>
              <a:t>We open the refrigerator.</a:t>
            </a:r>
            <a:endParaRPr>
              <a:solidFill>
                <a:srgbClr val="000000"/>
              </a:solidFill>
            </a:endParaRPr>
          </a:p>
          <a:p>
            <a:pPr indent="0" lvl="0" marL="0" rtl="0">
              <a:lnSpc>
                <a:spcPct val="100000"/>
              </a:lnSpc>
              <a:spcBef>
                <a:spcPts val="1600"/>
              </a:spcBef>
              <a:spcAft>
                <a:spcPts val="0"/>
              </a:spcAft>
              <a:buNone/>
            </a:pPr>
            <a:r>
              <a:rPr lang="en">
                <a:solidFill>
                  <a:srgbClr val="000000"/>
                </a:solidFill>
              </a:rPr>
              <a:t>What naturally comes to us involves a lot of complicated steps for robots. The process of laying out these steps before writing actual code is called writing </a:t>
            </a:r>
            <a:r>
              <a:rPr b="1" lang="en">
                <a:solidFill>
                  <a:srgbClr val="000000"/>
                </a:solidFill>
              </a:rPr>
              <a:t>pseudocode</a:t>
            </a:r>
            <a:r>
              <a:rPr lang="en">
                <a:solidFill>
                  <a:srgbClr val="000000"/>
                </a:solidFill>
              </a:rPr>
              <a:t>.</a:t>
            </a:r>
            <a:endParaRPr>
              <a:solidFill>
                <a:srgbClr val="000000"/>
              </a:solidFill>
            </a:endParaRPr>
          </a:p>
          <a:p>
            <a:pPr indent="0" lvl="0" marL="0">
              <a:spcBef>
                <a:spcPts val="1600"/>
              </a:spcBef>
              <a:spcAft>
                <a:spcPts val="1600"/>
              </a:spcAft>
              <a:buNone/>
            </a:pPr>
            <a:r>
              <a:t/>
            </a:r>
            <a:endParaRPr>
              <a:solidFill>
                <a:srgbClr val="000000"/>
              </a:solidFill>
            </a:endParaRPr>
          </a:p>
        </p:txBody>
      </p:sp>
      <p:sp>
        <p:nvSpPr>
          <p:cNvPr id="102" name="Shape 102"/>
          <p:cNvSpPr txBox="1"/>
          <p:nvPr/>
        </p:nvSpPr>
        <p:spPr>
          <a:xfrm>
            <a:off x="6418500" y="1881425"/>
            <a:ext cx="2725500" cy="11088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800">
                <a:solidFill>
                  <a:schemeClr val="dk1"/>
                </a:solidFill>
                <a:latin typeface="Bitter"/>
                <a:ea typeface="Bitter"/>
                <a:cs typeface="Bitter"/>
                <a:sym typeface="Bitter"/>
              </a:rPr>
              <a:t>From here you can see that our digital computers pretty much read things line-by-line. </a:t>
            </a:r>
            <a:endParaRPr b="1" sz="1800">
              <a:solidFill>
                <a:schemeClr val="dk1"/>
              </a:solidFill>
              <a:latin typeface="Bitter"/>
              <a:ea typeface="Bitter"/>
              <a:cs typeface="Bitter"/>
              <a:sym typeface="Bitter"/>
            </a:endParaRPr>
          </a:p>
        </p:txBody>
      </p:sp>
      <p:sp>
        <p:nvSpPr>
          <p:cNvPr id="103" name="Shape 103"/>
          <p:cNvSpPr txBox="1"/>
          <p:nvPr/>
        </p:nvSpPr>
        <p:spPr>
          <a:xfrm>
            <a:off x="5966150" y="1534475"/>
            <a:ext cx="350400" cy="1945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2000"/>
              <a:t>}</a:t>
            </a:r>
            <a:endParaRPr sz="1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Shape 108"/>
          <p:cNvSpPr txBox="1"/>
          <p:nvPr>
            <p:ph type="title"/>
          </p:nvPr>
        </p:nvSpPr>
        <p:spPr>
          <a:xfrm>
            <a:off x="311700" y="430725"/>
            <a:ext cx="8520600" cy="623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000000"/>
                </a:solidFill>
              </a:rPr>
              <a:t>Thinking Like a Programmer: Exercises</a:t>
            </a:r>
            <a:endParaRPr>
              <a:solidFill>
                <a:srgbClr val="000000"/>
              </a:solidFill>
            </a:endParaRPr>
          </a:p>
        </p:txBody>
      </p:sp>
      <p:sp>
        <p:nvSpPr>
          <p:cNvPr id="109" name="Shape 10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solidFill>
                  <a:srgbClr val="000000"/>
                </a:solidFill>
              </a:rPr>
              <a:t>Watch the robot </a:t>
            </a:r>
            <a:r>
              <a:rPr i="1" lang="en">
                <a:solidFill>
                  <a:srgbClr val="000000"/>
                </a:solidFill>
              </a:rPr>
              <a:t>shoot</a:t>
            </a:r>
            <a:r>
              <a:rPr lang="en">
                <a:solidFill>
                  <a:srgbClr val="000000"/>
                </a:solidFill>
              </a:rPr>
              <a:t>. What are the actions that a robot has to take to shoot a ball? Write pseudocode below.</a:t>
            </a:r>
            <a:endParaRPr>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Shape 11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Congratulations!</a:t>
            </a:r>
            <a:endParaRPr/>
          </a:p>
        </p:txBody>
      </p:sp>
      <p:sp>
        <p:nvSpPr>
          <p:cNvPr id="115" name="Shape 1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a:solidFill>
                  <a:srgbClr val="000000"/>
                </a:solidFill>
              </a:rPr>
              <a:t>You just wrote your first </a:t>
            </a:r>
            <a:r>
              <a:rPr b="1" lang="en">
                <a:solidFill>
                  <a:srgbClr val="000000"/>
                </a:solidFill>
              </a:rPr>
              <a:t>method</a:t>
            </a:r>
            <a:r>
              <a:rPr lang="en">
                <a:solidFill>
                  <a:srgbClr val="000000"/>
                </a:solidFill>
              </a:rPr>
              <a:t>. Methods are what we call lists of steps in programming. Methods help us make our code easier to write and understand, so that we don’t have to write out all the steps every time we want to do something. We’ll go into further depth about methods next week.</a:t>
            </a:r>
            <a:endParaRPr>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Shape 120"/>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Robot Code</a:t>
            </a:r>
            <a:endParaRPr/>
          </a:p>
        </p:txBody>
      </p:sp>
      <p:sp>
        <p:nvSpPr>
          <p:cNvPr id="121" name="Shape 1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a:solidFill>
                  <a:srgbClr val="000000"/>
                </a:solidFill>
              </a:rPr>
              <a:t>Here’s the real code we used to make the robot shoot the ball. Do you see any similarities to your steps? What does each line do?</a:t>
            </a:r>
            <a:endParaRPr>
              <a:solidFill>
                <a:srgbClr val="000000"/>
              </a:solidFill>
            </a:endParaRPr>
          </a:p>
          <a:p>
            <a:pPr indent="0" lvl="0" marL="0">
              <a:lnSpc>
                <a:spcPct val="100000"/>
              </a:lnSpc>
              <a:spcBef>
                <a:spcPts val="0"/>
              </a:spcBef>
              <a:spcAft>
                <a:spcPts val="0"/>
              </a:spcAft>
              <a:buNone/>
            </a:pPr>
            <a:r>
              <a:t/>
            </a:r>
            <a:endParaRPr>
              <a:solidFill>
                <a:srgbClr val="000000"/>
              </a:solidFill>
            </a:endParaRPr>
          </a:p>
          <a:p>
            <a:pPr indent="0" lvl="0" marL="0">
              <a:lnSpc>
                <a:spcPct val="142857"/>
              </a:lnSpc>
              <a:spcBef>
                <a:spcPts val="0"/>
              </a:spcBef>
              <a:spcAft>
                <a:spcPts val="0"/>
              </a:spcAft>
              <a:buNone/>
            </a:pPr>
            <a:r>
              <a:rPr lang="en" sz="1400">
                <a:solidFill>
                  <a:srgbClr val="000000"/>
                </a:solidFill>
                <a:highlight>
                  <a:srgbClr val="FFFFFF"/>
                </a:highlight>
                <a:latin typeface="Courier New"/>
                <a:ea typeface="Courier New"/>
                <a:cs typeface="Courier New"/>
                <a:sym typeface="Courier New"/>
              </a:rPr>
              <a:t>Robot.cannon.spinWheels(-v, -v);</a:t>
            </a:r>
            <a:endParaRPr sz="1400">
              <a:solidFill>
                <a:srgbClr val="000000"/>
              </a:solidFill>
              <a:highlight>
                <a:srgbClr val="FFFFFF"/>
              </a:highlight>
              <a:latin typeface="Courier New"/>
              <a:ea typeface="Courier New"/>
              <a:cs typeface="Courier New"/>
              <a:sym typeface="Courier New"/>
            </a:endParaRPr>
          </a:p>
          <a:p>
            <a:pPr indent="0" lvl="0" marL="0">
              <a:lnSpc>
                <a:spcPct val="142857"/>
              </a:lnSpc>
              <a:spcBef>
                <a:spcPts val="0"/>
              </a:spcBef>
              <a:spcAft>
                <a:spcPts val="0"/>
              </a:spcAft>
              <a:buNone/>
            </a:pPr>
            <a:r>
              <a:rPr lang="en" sz="1400">
                <a:solidFill>
                  <a:srgbClr val="000000"/>
                </a:solidFill>
                <a:highlight>
                  <a:srgbClr val="FFFFFF"/>
                </a:highlight>
                <a:latin typeface="Courier New"/>
                <a:ea typeface="Courier New"/>
                <a:cs typeface="Courier New"/>
                <a:sym typeface="Courier New"/>
              </a:rPr>
              <a:t>   		if (RobotMap.turningCam == true) {</a:t>
            </a:r>
            <a:endParaRPr sz="1400">
              <a:solidFill>
                <a:srgbClr val="000000"/>
              </a:solidFill>
              <a:highlight>
                <a:srgbClr val="FFFFFF"/>
              </a:highlight>
              <a:latin typeface="Courier New"/>
              <a:ea typeface="Courier New"/>
              <a:cs typeface="Courier New"/>
              <a:sym typeface="Courier New"/>
            </a:endParaRPr>
          </a:p>
          <a:p>
            <a:pPr indent="0" lvl="0" marL="0">
              <a:lnSpc>
                <a:spcPct val="142857"/>
              </a:lnSpc>
              <a:spcBef>
                <a:spcPts val="0"/>
              </a:spcBef>
              <a:spcAft>
                <a:spcPts val="0"/>
              </a:spcAft>
              <a:buNone/>
            </a:pPr>
            <a:r>
              <a:rPr lang="en" sz="1400">
                <a:solidFill>
                  <a:srgbClr val="000000"/>
                </a:solidFill>
                <a:highlight>
                  <a:srgbClr val="FFFFFF"/>
                </a:highlight>
                <a:latin typeface="Courier New"/>
                <a:ea typeface="Courier New"/>
                <a:cs typeface="Courier New"/>
                <a:sym typeface="Courier New"/>
              </a:rPr>
              <a:t>       		Robot.cannon.turnCam();</a:t>
            </a:r>
            <a:endParaRPr sz="1400">
              <a:solidFill>
                <a:srgbClr val="000000"/>
              </a:solidFill>
              <a:highlight>
                <a:srgbClr val="FFFFFF"/>
              </a:highlight>
              <a:latin typeface="Courier New"/>
              <a:ea typeface="Courier New"/>
              <a:cs typeface="Courier New"/>
              <a:sym typeface="Courier New"/>
            </a:endParaRPr>
          </a:p>
          <a:p>
            <a:pPr indent="0" lvl="0" marL="0">
              <a:lnSpc>
                <a:spcPct val="142857"/>
              </a:lnSpc>
              <a:spcBef>
                <a:spcPts val="0"/>
              </a:spcBef>
              <a:spcAft>
                <a:spcPts val="0"/>
              </a:spcAft>
              <a:buNone/>
            </a:pPr>
            <a:r>
              <a:rPr lang="en" sz="1400">
                <a:solidFill>
                  <a:srgbClr val="000000"/>
                </a:solidFill>
                <a:highlight>
                  <a:srgbClr val="FFFFFF"/>
                </a:highlight>
                <a:latin typeface="Courier New"/>
                <a:ea typeface="Courier New"/>
                <a:cs typeface="Courier New"/>
                <a:sym typeface="Courier New"/>
              </a:rPr>
              <a:t>       		RobotMap.turningCam = false;</a:t>
            </a:r>
            <a:endParaRPr sz="1400">
              <a:solidFill>
                <a:srgbClr val="000000"/>
              </a:solidFill>
              <a:highlight>
                <a:srgbClr val="FFFFFF"/>
              </a:highlight>
              <a:latin typeface="Courier New"/>
              <a:ea typeface="Courier New"/>
              <a:cs typeface="Courier New"/>
              <a:sym typeface="Courier New"/>
            </a:endParaRPr>
          </a:p>
          <a:p>
            <a:pPr indent="0" lvl="0" marL="0">
              <a:lnSpc>
                <a:spcPct val="142857"/>
              </a:lnSpc>
              <a:spcBef>
                <a:spcPts val="0"/>
              </a:spcBef>
              <a:spcAft>
                <a:spcPts val="0"/>
              </a:spcAft>
              <a:buNone/>
            </a:pPr>
            <a:r>
              <a:rPr lang="en" sz="1400">
                <a:solidFill>
                  <a:srgbClr val="000000"/>
                </a:solidFill>
                <a:highlight>
                  <a:srgbClr val="FFFFFF"/>
                </a:highlight>
                <a:latin typeface="Courier New"/>
                <a:ea typeface="Courier New"/>
                <a:cs typeface="Courier New"/>
                <a:sym typeface="Courier New"/>
              </a:rPr>
              <a:t>       	}</a:t>
            </a:r>
            <a:endParaRPr sz="1400">
              <a:solidFill>
                <a:srgbClr val="000000"/>
              </a:solidFill>
              <a:highlight>
                <a:srgbClr val="FFFFFF"/>
              </a:highlight>
              <a:latin typeface="Courier New"/>
              <a:ea typeface="Courier New"/>
              <a:cs typeface="Courier New"/>
              <a:sym typeface="Courier New"/>
            </a:endParaRPr>
          </a:p>
          <a:p>
            <a:pPr indent="0" lvl="0" marL="0">
              <a:lnSpc>
                <a:spcPct val="100000"/>
              </a:lnSpc>
              <a:spcBef>
                <a:spcPts val="0"/>
              </a:spcBef>
              <a:spcAft>
                <a:spcPts val="0"/>
              </a:spcAft>
              <a:buNone/>
            </a:pPr>
            <a:r>
              <a:t/>
            </a:r>
            <a:endParaRPr sz="1400">
              <a:solidFill>
                <a:srgbClr val="000000"/>
              </a:solidFill>
              <a:latin typeface="Arial"/>
              <a:ea typeface="Arial"/>
              <a:cs typeface="Arial"/>
              <a:sym typeface="Arial"/>
            </a:endParaRPr>
          </a:p>
          <a:p>
            <a:pPr indent="0" lvl="0" marL="0">
              <a:spcBef>
                <a:spcPts val="0"/>
              </a:spcBef>
              <a:spcAft>
                <a:spcPts val="1600"/>
              </a:spcAft>
              <a:buNone/>
            </a:pPr>
            <a:r>
              <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